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5" r:id="rId3"/>
    <p:sldId id="290" r:id="rId4"/>
    <p:sldId id="291" r:id="rId5"/>
    <p:sldId id="292" r:id="rId6"/>
    <p:sldId id="293" r:id="rId7"/>
    <p:sldId id="294" r:id="rId8"/>
    <p:sldId id="295" r:id="rId9"/>
    <p:sldId id="288" r:id="rId10"/>
    <p:sldId id="277" r:id="rId11"/>
    <p:sldId id="278" r:id="rId12"/>
    <p:sldId id="281" r:id="rId13"/>
    <p:sldId id="282" r:id="rId14"/>
    <p:sldId id="28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EB7D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986" autoAdjust="0"/>
  </p:normalViewPr>
  <p:slideViewPr>
    <p:cSldViewPr snapToGrid="0" snapToObjects="1">
      <p:cViewPr varScale="1">
        <p:scale>
          <a:sx n="77" d="100"/>
          <a:sy n="77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225A3-10E5-1446-847A-777EDEE4F704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D5604-4F2D-0343-8610-2F98FBDB9F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109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5A7AD-8C5C-CC42-827B-2C651ACB0F50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23876-1D72-5F4B-B74C-72B6706D60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984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Fill</a:t>
            </a:r>
            <a:r>
              <a:rPr lang="en-US" baseline="0" dirty="0" smtClean="0"/>
              <a:t> this out as a group after partners work to complete the activity sheet: Identifying and Addressing Students’ Reading Comprehension Needs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 ideas are coming up in Chapter 2 and are the framing ideas for the course</a:t>
            </a:r>
            <a:r>
              <a:rPr lang="en-US" baseline="0" dirty="0" smtClean="0"/>
              <a:t> and best practices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D6DFA-CC97-294F-95BC-C13CCA2BF26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10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D6DFA-CC97-294F-95BC-C13CCA2BF26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11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D11672-4F41-2D48-B936-3A8C990AA7C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12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D6DFA-CC97-294F-95BC-C13CCA2BF26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13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FC79E90-2D80-BA41-A3B2-B2A249E8CC33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FC79E90-2D80-BA41-A3B2-B2A249E8CC33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10/19/16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Dr. Julie Coiro </a:t>
            </a:r>
          </a:p>
          <a:p>
            <a:r>
              <a:rPr lang="en-US" sz="1800" dirty="0" smtClean="0"/>
              <a:t>Chafee 615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793788" y="1340728"/>
            <a:ext cx="34044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EDC 423: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 Teaching Comprehension and Response in Elementary School 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BEFORE Reading </a:t>
            </a:r>
            <a:r>
              <a:rPr lang="en-US" i="1" dirty="0"/>
              <a:t>Strategies 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8474" y="1806186"/>
            <a:ext cx="8068852" cy="505181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Set a purpose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Create motivation &gt; Focus on the goal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What’s the problem?  Why am I using this text?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Predict and Connect: Overview to activate prior knowledge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What’s the title?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Do a picture walk.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 do I already know about this?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 do I predict will happen/I will learn?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 questions do I have?  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28714" y="196537"/>
            <a:ext cx="7556313" cy="1116106"/>
          </a:xfrm>
        </p:spPr>
        <p:txBody>
          <a:bodyPr/>
          <a:lstStyle/>
          <a:p>
            <a:pPr eaLnBrk="1" hangingPunct="1"/>
            <a:r>
              <a:rPr lang="en-US" i="1" dirty="0" smtClean="0"/>
              <a:t>DURING Reading </a:t>
            </a:r>
            <a:r>
              <a:rPr lang="en-US" i="1" dirty="0"/>
              <a:t>Strategies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(or listening or viewing) </a:t>
            </a: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913" y="1706026"/>
            <a:ext cx="8407382" cy="5029095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b="1" dirty="0"/>
              <a:t>MONITOR</a:t>
            </a:r>
            <a:r>
              <a:rPr lang="en-US" sz="2400" dirty="0"/>
              <a:t>:  Be aware of mistakes and apply strategies to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repair</a:t>
            </a:r>
            <a:r>
              <a:rPr lang="en-US" sz="2400" dirty="0"/>
              <a:t>/revise </a:t>
            </a:r>
            <a:r>
              <a:rPr lang="en-US" sz="2400" dirty="0" smtClean="0"/>
              <a:t>understandings </a:t>
            </a:r>
            <a:r>
              <a:rPr lang="en-US" sz="2400" b="1" dirty="0" smtClean="0"/>
              <a:t>(CLARIFY)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Make Connections</a:t>
            </a:r>
            <a:r>
              <a:rPr lang="en-US" sz="2400" dirty="0" smtClean="0"/>
              <a:t>: Text-to-self, text-to-text, and text-to-world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Determine important ideas: </a:t>
            </a:r>
            <a:r>
              <a:rPr lang="en-US" sz="2400" dirty="0" smtClean="0">
                <a:solidFill>
                  <a:srgbClr val="FF0000"/>
                </a:solidFill>
              </a:rPr>
              <a:t>Use text clues as evidence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Ask Questions: </a:t>
            </a:r>
            <a:r>
              <a:rPr lang="en-US" sz="2400" dirty="0"/>
              <a:t>Readers asks ?’</a:t>
            </a:r>
            <a:r>
              <a:rPr lang="en-US" sz="2400" dirty="0" err="1"/>
              <a:t>s</a:t>
            </a:r>
            <a:r>
              <a:rPr lang="en-US" sz="2400" dirty="0"/>
              <a:t> and reads to clarify before, during, and after reading</a:t>
            </a:r>
            <a:r>
              <a:rPr lang="en-US" sz="24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Analyze/Critique</a:t>
            </a:r>
            <a:r>
              <a:rPr lang="en-US" sz="2400" dirty="0" smtClean="0"/>
              <a:t>: Use text features and structures to reflect on what stands out (overall gist) and how it stands out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Visualize (Image): </a:t>
            </a:r>
            <a:r>
              <a:rPr lang="en-US" sz="2400" dirty="0" smtClean="0"/>
              <a:t>Use imagination and senses to picture, smell, taste, or feel something in the text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Infer</a:t>
            </a:r>
            <a:r>
              <a:rPr lang="en-US" sz="2400" dirty="0" smtClean="0">
                <a:solidFill>
                  <a:srgbClr val="FF0000"/>
                </a:solidFill>
              </a:rPr>
              <a:t>: Use clues from text &amp; background knowledge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Summarize: </a:t>
            </a:r>
            <a:r>
              <a:rPr lang="en-US" sz="2400" dirty="0"/>
              <a:t>Identify the main idea and supporting details from the </a:t>
            </a:r>
            <a:r>
              <a:rPr lang="en-US" sz="2400" dirty="0" smtClean="0"/>
              <a:t>text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Synthesize</a:t>
            </a:r>
            <a:r>
              <a:rPr lang="en-US" sz="2400" dirty="0" smtClean="0"/>
              <a:t>: Tell the big ideas and add original reflection/interpretation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18"/>
          <p:cNvSpPr txBox="1">
            <a:spLocks noChangeArrowheads="1"/>
          </p:cNvSpPr>
          <p:nvPr/>
        </p:nvSpPr>
        <p:spPr bwMode="auto">
          <a:xfrm>
            <a:off x="4361015" y="3851017"/>
            <a:ext cx="4988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M</a:t>
            </a:r>
          </a:p>
        </p:txBody>
      </p:sp>
      <p:sp>
        <p:nvSpPr>
          <p:cNvPr id="27" name="TextBox 23"/>
          <p:cNvSpPr txBox="1">
            <a:spLocks noChangeArrowheads="1"/>
          </p:cNvSpPr>
          <p:nvPr/>
        </p:nvSpPr>
        <p:spPr bwMode="auto">
          <a:xfrm>
            <a:off x="2057101" y="3505200"/>
            <a:ext cx="375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S</a:t>
            </a:r>
          </a:p>
        </p:txBody>
      </p:sp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943600" y="5567362"/>
            <a:ext cx="3905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 smtClean="0"/>
              <a:t>A</a:t>
            </a:r>
            <a:endParaRPr lang="en-US" sz="2800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Key</a:t>
            </a:r>
            <a:r>
              <a:rPr lang="en-US" dirty="0" smtClean="0"/>
              <a:t> Reading </a:t>
            </a:r>
            <a:r>
              <a:rPr lang="en-US" dirty="0"/>
              <a:t>Strategies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M+MDAAVISS</a:t>
            </a:r>
            <a:endParaRPr lang="en-US" dirty="0"/>
          </a:p>
        </p:txBody>
      </p:sp>
      <p:sp>
        <p:nvSpPr>
          <p:cNvPr id="50179" name="AutoShape 3"/>
          <p:cNvSpPr>
            <a:spLocks noChangeArrowheads="1"/>
          </p:cNvSpPr>
          <p:nvPr/>
        </p:nvSpPr>
        <p:spPr bwMode="auto">
          <a:xfrm>
            <a:off x="3352800" y="3429000"/>
            <a:ext cx="2667000" cy="1371600"/>
          </a:xfrm>
          <a:prstGeom prst="roundRect">
            <a:avLst>
              <a:gd name="adj" fmla="val 16667"/>
            </a:avLst>
          </a:prstGeom>
          <a:solidFill>
            <a:schemeClr val="accent2">
              <a:lumMod val="10000"/>
              <a:lumOff val="9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/>
              <a:t>MONITOR </a:t>
            </a:r>
          </a:p>
          <a:p>
            <a:pPr algn="ctr"/>
            <a:r>
              <a:rPr lang="en-US" dirty="0"/>
              <a:t>AND </a:t>
            </a:r>
          </a:p>
          <a:p>
            <a:pPr algn="ctr"/>
            <a:r>
              <a:rPr lang="en-US" dirty="0"/>
              <a:t>CLARIFY </a:t>
            </a:r>
          </a:p>
        </p:txBody>
      </p:sp>
      <p:sp>
        <p:nvSpPr>
          <p:cNvPr id="24580" name="Line 9"/>
          <p:cNvSpPr>
            <a:spLocks noChangeShapeType="1"/>
          </p:cNvSpPr>
          <p:nvPr/>
        </p:nvSpPr>
        <p:spPr bwMode="auto">
          <a:xfrm flipV="1">
            <a:off x="5943600" y="3200400"/>
            <a:ext cx="3048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1" name="Line 10"/>
          <p:cNvSpPr>
            <a:spLocks noChangeShapeType="1"/>
          </p:cNvSpPr>
          <p:nvPr/>
        </p:nvSpPr>
        <p:spPr bwMode="auto">
          <a:xfrm flipH="1" flipV="1">
            <a:off x="6019799" y="4343400"/>
            <a:ext cx="67503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Line 11"/>
          <p:cNvSpPr>
            <a:spLocks noChangeShapeType="1"/>
          </p:cNvSpPr>
          <p:nvPr/>
        </p:nvSpPr>
        <p:spPr bwMode="auto">
          <a:xfrm flipV="1">
            <a:off x="3962400" y="4800599"/>
            <a:ext cx="381000" cy="766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3" name="Line 12"/>
          <p:cNvSpPr>
            <a:spLocks noChangeShapeType="1"/>
          </p:cNvSpPr>
          <p:nvPr/>
        </p:nvSpPr>
        <p:spPr bwMode="auto">
          <a:xfrm flipV="1">
            <a:off x="2708274" y="4343400"/>
            <a:ext cx="644526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4" name="Line 13"/>
          <p:cNvSpPr>
            <a:spLocks noChangeShapeType="1"/>
          </p:cNvSpPr>
          <p:nvPr/>
        </p:nvSpPr>
        <p:spPr bwMode="auto">
          <a:xfrm flipH="1" flipV="1">
            <a:off x="4572000" y="25146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5" name="Line 15"/>
          <p:cNvSpPr>
            <a:spLocks noChangeShapeType="1"/>
          </p:cNvSpPr>
          <p:nvPr/>
        </p:nvSpPr>
        <p:spPr bwMode="auto">
          <a:xfrm flipH="1" flipV="1">
            <a:off x="2889848" y="2743200"/>
            <a:ext cx="724888" cy="704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7" name="TextBox 18"/>
          <p:cNvSpPr txBox="1">
            <a:spLocks noChangeArrowheads="1"/>
          </p:cNvSpPr>
          <p:nvPr/>
        </p:nvSpPr>
        <p:spPr bwMode="auto">
          <a:xfrm>
            <a:off x="4266819" y="1991380"/>
            <a:ext cx="4988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M</a:t>
            </a:r>
          </a:p>
        </p:txBody>
      </p:sp>
      <p:sp>
        <p:nvSpPr>
          <p:cNvPr id="24588" name="TextBox 19"/>
          <p:cNvSpPr txBox="1">
            <a:spLocks noChangeArrowheads="1"/>
          </p:cNvSpPr>
          <p:nvPr/>
        </p:nvSpPr>
        <p:spPr bwMode="auto">
          <a:xfrm>
            <a:off x="6248400" y="2743200"/>
            <a:ext cx="4464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/>
              <a:t>D</a:t>
            </a:r>
          </a:p>
        </p:txBody>
      </p:sp>
      <p:sp>
        <p:nvSpPr>
          <p:cNvPr id="24589" name="TextBox 20"/>
          <p:cNvSpPr txBox="1">
            <a:spLocks noChangeArrowheads="1"/>
          </p:cNvSpPr>
          <p:nvPr/>
        </p:nvSpPr>
        <p:spPr bwMode="auto">
          <a:xfrm>
            <a:off x="6896443" y="4133850"/>
            <a:ext cx="4032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A</a:t>
            </a:r>
          </a:p>
        </p:txBody>
      </p:sp>
      <p:sp>
        <p:nvSpPr>
          <p:cNvPr id="50182" name="AutoShape 6"/>
          <p:cNvSpPr>
            <a:spLocks noChangeArrowheads="1"/>
          </p:cNvSpPr>
          <p:nvPr/>
        </p:nvSpPr>
        <p:spPr bwMode="auto">
          <a:xfrm>
            <a:off x="6468066" y="4112627"/>
            <a:ext cx="2667000" cy="685800"/>
          </a:xfrm>
          <a:prstGeom prst="roundRect">
            <a:avLst>
              <a:gd name="adj" fmla="val 44532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A</a:t>
            </a:r>
            <a:r>
              <a:rPr lang="en-US" dirty="0"/>
              <a:t>SK QUESTIONS</a:t>
            </a:r>
          </a:p>
        </p:txBody>
      </p:sp>
      <p:sp>
        <p:nvSpPr>
          <p:cNvPr id="24591" name="TextBox 21"/>
          <p:cNvSpPr txBox="1">
            <a:spLocks noChangeArrowheads="1"/>
          </p:cNvSpPr>
          <p:nvPr/>
        </p:nvSpPr>
        <p:spPr bwMode="auto">
          <a:xfrm>
            <a:off x="3505200" y="5560427"/>
            <a:ext cx="4411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V</a:t>
            </a:r>
          </a:p>
        </p:txBody>
      </p:sp>
      <p:sp>
        <p:nvSpPr>
          <p:cNvPr id="24592" name="TextBox 22"/>
          <p:cNvSpPr txBox="1">
            <a:spLocks noChangeArrowheads="1"/>
          </p:cNvSpPr>
          <p:nvPr/>
        </p:nvSpPr>
        <p:spPr bwMode="auto">
          <a:xfrm>
            <a:off x="2244725" y="4727450"/>
            <a:ext cx="2970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I</a:t>
            </a:r>
          </a:p>
        </p:txBody>
      </p:sp>
      <p:sp>
        <p:nvSpPr>
          <p:cNvPr id="24593" name="TextBox 23"/>
          <p:cNvSpPr txBox="1">
            <a:spLocks noChangeArrowheads="1"/>
          </p:cNvSpPr>
          <p:nvPr/>
        </p:nvSpPr>
        <p:spPr bwMode="auto">
          <a:xfrm>
            <a:off x="2506864" y="2133600"/>
            <a:ext cx="375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S</a:t>
            </a:r>
          </a:p>
        </p:txBody>
      </p:sp>
      <p:sp>
        <p:nvSpPr>
          <p:cNvPr id="50180" name="AutoShape 4"/>
          <p:cNvSpPr>
            <a:spLocks noChangeArrowheads="1"/>
          </p:cNvSpPr>
          <p:nvPr/>
        </p:nvSpPr>
        <p:spPr bwMode="auto">
          <a:xfrm>
            <a:off x="484374" y="4727450"/>
            <a:ext cx="2223900" cy="839912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 smtClean="0"/>
              <a:t>I</a:t>
            </a:r>
            <a:r>
              <a:rPr lang="en-US" dirty="0" smtClean="0"/>
              <a:t>NFER/</a:t>
            </a:r>
          </a:p>
          <a:p>
            <a:pPr algn="ctr"/>
            <a:r>
              <a:rPr lang="en-US" dirty="0"/>
              <a:t>PREDICT</a:t>
            </a:r>
          </a:p>
        </p:txBody>
      </p:sp>
      <p:sp>
        <p:nvSpPr>
          <p:cNvPr id="50181" name="AutoShape 5"/>
          <p:cNvSpPr>
            <a:spLocks noChangeArrowheads="1"/>
          </p:cNvSpPr>
          <p:nvPr/>
        </p:nvSpPr>
        <p:spPr bwMode="auto">
          <a:xfrm>
            <a:off x="3657600" y="1676400"/>
            <a:ext cx="2286000" cy="8382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M</a:t>
            </a:r>
            <a:r>
              <a:rPr lang="en-US" dirty="0"/>
              <a:t>AKE </a:t>
            </a:r>
          </a:p>
          <a:p>
            <a:pPr algn="ctr"/>
            <a:r>
              <a:rPr lang="en-US" dirty="0"/>
              <a:t>CONNECTIONS</a:t>
            </a:r>
          </a:p>
        </p:txBody>
      </p:sp>
      <p:sp>
        <p:nvSpPr>
          <p:cNvPr id="50183" name="AutoShape 7"/>
          <p:cNvSpPr>
            <a:spLocks noChangeArrowheads="1"/>
          </p:cNvSpPr>
          <p:nvPr/>
        </p:nvSpPr>
        <p:spPr bwMode="auto">
          <a:xfrm>
            <a:off x="2708274" y="5567362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V</a:t>
            </a:r>
            <a:r>
              <a:rPr lang="en-US" dirty="0"/>
              <a:t>ISUALIZE</a:t>
            </a:r>
          </a:p>
        </p:txBody>
      </p:sp>
      <p:sp>
        <p:nvSpPr>
          <p:cNvPr id="50184" name="AutoShape 8"/>
          <p:cNvSpPr>
            <a:spLocks noChangeArrowheads="1"/>
          </p:cNvSpPr>
          <p:nvPr/>
        </p:nvSpPr>
        <p:spPr bwMode="auto">
          <a:xfrm>
            <a:off x="1216025" y="2057400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 smtClean="0"/>
              <a:t>S</a:t>
            </a:r>
            <a:r>
              <a:rPr lang="en-US" dirty="0" smtClean="0"/>
              <a:t>YNTHESIZE</a:t>
            </a:r>
            <a:endParaRPr lang="en-US" dirty="0"/>
          </a:p>
        </p:txBody>
      </p:sp>
      <p:sp>
        <p:nvSpPr>
          <p:cNvPr id="50190" name="AutoShape 14"/>
          <p:cNvSpPr>
            <a:spLocks noChangeArrowheads="1"/>
          </p:cNvSpPr>
          <p:nvPr/>
        </p:nvSpPr>
        <p:spPr bwMode="auto">
          <a:xfrm>
            <a:off x="6271413" y="2225480"/>
            <a:ext cx="2438400" cy="1066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D</a:t>
            </a:r>
            <a:r>
              <a:rPr lang="en-US" dirty="0"/>
              <a:t>ETERMINE </a:t>
            </a:r>
          </a:p>
          <a:p>
            <a:pPr algn="ctr"/>
            <a:r>
              <a:rPr lang="en-US" dirty="0"/>
              <a:t>IMPORTANT</a:t>
            </a:r>
          </a:p>
          <a:p>
            <a:pPr algn="ctr"/>
            <a:r>
              <a:rPr lang="en-US" dirty="0"/>
              <a:t>IDEAS</a:t>
            </a:r>
          </a:p>
        </p:txBody>
      </p:sp>
      <p:sp>
        <p:nvSpPr>
          <p:cNvPr id="23" name="AutoShape 6"/>
          <p:cNvSpPr>
            <a:spLocks noChangeArrowheads="1"/>
          </p:cNvSpPr>
          <p:nvPr/>
        </p:nvSpPr>
        <p:spPr bwMode="auto">
          <a:xfrm>
            <a:off x="5181600" y="5567362"/>
            <a:ext cx="2667000" cy="685800"/>
          </a:xfrm>
          <a:prstGeom prst="roundRect">
            <a:avLst>
              <a:gd name="adj" fmla="val 44532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 smtClean="0"/>
              <a:t>A</a:t>
            </a:r>
            <a:r>
              <a:rPr lang="en-US" dirty="0" smtClean="0"/>
              <a:t>NALYZE/CRITIQUE</a:t>
            </a:r>
            <a:endParaRPr lang="en-US" dirty="0"/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 flipH="1" flipV="1">
            <a:off x="5181600" y="4800599"/>
            <a:ext cx="838200" cy="766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>
            <a:off x="484374" y="3448050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S</a:t>
            </a:r>
            <a:r>
              <a:rPr lang="en-US" dirty="0"/>
              <a:t>UMMARIZE</a:t>
            </a:r>
          </a:p>
        </p:txBody>
      </p:sp>
      <p:sp>
        <p:nvSpPr>
          <p:cNvPr id="28" name="Line 15"/>
          <p:cNvSpPr>
            <a:spLocks noChangeShapeType="1"/>
          </p:cNvSpPr>
          <p:nvPr/>
        </p:nvSpPr>
        <p:spPr bwMode="auto">
          <a:xfrm flipH="1" flipV="1">
            <a:off x="2541774" y="3733800"/>
            <a:ext cx="8110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nimBg="1"/>
      <p:bldP spid="50182" grpId="0" animBg="1"/>
      <p:bldP spid="50180" grpId="0" animBg="1"/>
      <p:bldP spid="50181" grpId="0" animBg="1"/>
      <p:bldP spid="50183" grpId="0" animBg="1"/>
      <p:bldP spid="50184" grpId="0" animBg="1"/>
      <p:bldP spid="50190" grpId="0" animBg="1"/>
      <p:bldP spid="23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AFTER Reading </a:t>
            </a:r>
            <a:r>
              <a:rPr lang="en-US" i="1" dirty="0"/>
              <a:t>Strategies 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8474" y="1806186"/>
            <a:ext cx="8068852" cy="505181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>
                <a:solidFill>
                  <a:srgbClr val="FF0000"/>
                </a:solidFill>
              </a:rPr>
              <a:t>Organize and Shape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How can I best show my understanding of the most important big ideas? 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Reflect and Revise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 works and what doesn’t work</a:t>
            </a:r>
          </a:p>
          <a:p>
            <a:pPr>
              <a:lnSpc>
                <a:spcPct val="90000"/>
              </a:lnSpc>
            </a:pPr>
            <a:r>
              <a:rPr lang="en-US" sz="2600" b="1" dirty="0" smtClean="0"/>
              <a:t>Publish: Make comprehension public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How can I share? With whom? When? Where?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(How can we, as teachers, make this experience authentic – to address a real purpose) 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075479" y="2693251"/>
            <a:ext cx="3427158" cy="95410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Create a “mental representation”!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(on wiki)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Comprehension Self-Assessment </a:t>
            </a:r>
          </a:p>
          <a:p>
            <a:r>
              <a:rPr lang="en-US" sz="2800" dirty="0" smtClean="0"/>
              <a:t>Scaffolding/Building Comprehension During Reading: </a:t>
            </a:r>
          </a:p>
          <a:p>
            <a:pPr lvl="1"/>
            <a:r>
              <a:rPr lang="en-US" sz="2600" dirty="0" smtClean="0"/>
              <a:t>MTH During Reading Questions</a:t>
            </a:r>
          </a:p>
          <a:p>
            <a:pPr lvl="1"/>
            <a:endParaRPr lang="en-US" sz="2600" dirty="0"/>
          </a:p>
          <a:p>
            <a:r>
              <a:rPr lang="en-US" sz="2800" dirty="0" smtClean="0"/>
              <a:t>As you complete, think of how might apply to Thursdays quiz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17661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292491"/>
            <a:ext cx="7556313" cy="5257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Create mental representations of typical expository text structures </a:t>
            </a:r>
            <a:endParaRPr lang="en-US" sz="3200" dirty="0" smtClean="0"/>
          </a:p>
          <a:p>
            <a:r>
              <a:rPr lang="en-US" sz="3200" dirty="0" smtClean="0"/>
              <a:t> Review</a:t>
            </a:r>
            <a:r>
              <a:rPr lang="en-US" sz="3200" dirty="0" smtClean="0"/>
              <a:t> </a:t>
            </a:r>
            <a:r>
              <a:rPr lang="en-US" sz="3200" dirty="0" smtClean="0"/>
              <a:t>aspects of key reading comprehension/thinking strategies and apply them to a text </a:t>
            </a:r>
            <a:r>
              <a:rPr lang="en-US" sz="3200" dirty="0" smtClean="0"/>
              <a:t>[Comprehension Self-Assessment]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Generate during reading questions that tap into these strategies [MTH Unit Guide Part 2]</a:t>
            </a:r>
            <a:endParaRPr lang="en-US" sz="3200" dirty="0" smtClean="0"/>
          </a:p>
          <a:p>
            <a:pPr marL="0" indent="0">
              <a:buNone/>
            </a:pPr>
            <a:endParaRPr lang="en-US" sz="2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83944" y="3027632"/>
            <a:ext cx="1814469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5 rings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253512" y="4824565"/>
            <a:ext cx="2044901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5 colors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032054" y="3020094"/>
            <a:ext cx="3022733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5 continents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5611946" y="4824565"/>
            <a:ext cx="1317037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flags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2523671" y="1625791"/>
            <a:ext cx="3643145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Olympic Rings</a:t>
            </a:r>
            <a:endParaRPr lang="en-US" sz="40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913333" y="3727980"/>
            <a:ext cx="0" cy="10965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247172" y="3735518"/>
            <a:ext cx="0" cy="10965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298413" y="3308057"/>
            <a:ext cx="1733641" cy="75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298413" y="3533975"/>
            <a:ext cx="1733641" cy="75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3"/>
            <a:endCxn id="7" idx="1"/>
          </p:cNvCxnSpPr>
          <p:nvPr/>
        </p:nvCxnSpPr>
        <p:spPr>
          <a:xfrm>
            <a:off x="3298413" y="5178508"/>
            <a:ext cx="2313533" cy="0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457104" y="3735518"/>
            <a:ext cx="0" cy="1135324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253512" y="6070341"/>
            <a:ext cx="61177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Text markers:  consists of; represent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58138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920" y="220166"/>
            <a:ext cx="7556313" cy="1116106"/>
          </a:xfrm>
        </p:spPr>
        <p:txBody>
          <a:bodyPr/>
          <a:lstStyle/>
          <a:p>
            <a:r>
              <a:rPr lang="en-US" dirty="0" smtClean="0"/>
              <a:t>SEQUENCE </a:t>
            </a:r>
            <a:br>
              <a:rPr lang="en-US" dirty="0" smtClean="0"/>
            </a:br>
            <a:r>
              <a:rPr lang="en-US" dirty="0" smtClean="0"/>
              <a:t>(Timeline and interesting fact)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57162" y="2096348"/>
            <a:ext cx="1835759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776 BC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857162" y="2956634"/>
            <a:ext cx="1879090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394 AD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507274" y="4410737"/>
            <a:ext cx="1296749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1896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1507274" y="5333386"/>
            <a:ext cx="1296749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1900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3026758" y="2200665"/>
            <a:ext cx="5797666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Athletic festival honor Greek gods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026758" y="3108295"/>
            <a:ext cx="5797666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Roman emperor ended the games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869999" y="3739062"/>
            <a:ext cx="4952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None for 1,500 years! 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166896" y="4496433"/>
            <a:ext cx="5823635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Modern games; 300 male athletes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166896" y="5468567"/>
            <a:ext cx="5823635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Female athletes allowed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1339986" y="6206222"/>
            <a:ext cx="6714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Now every four years, except WWI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263856" y="1352767"/>
            <a:ext cx="75144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Text markers:  began; ended; then, continued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00290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81836"/>
            <a:ext cx="7556313" cy="1116106"/>
          </a:xfrm>
        </p:spPr>
        <p:txBody>
          <a:bodyPr/>
          <a:lstStyle/>
          <a:p>
            <a:r>
              <a:rPr lang="en-US" dirty="0" smtClean="0"/>
              <a:t>COMPARE/CONTRAST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9742" y="1947018"/>
            <a:ext cx="2984611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ANCIENT Olympics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083175" y="1968004"/>
            <a:ext cx="2955256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MODERN Olympics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190288" y="1993585"/>
            <a:ext cx="1005203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BOTH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85604" y="2957183"/>
            <a:ext cx="2090687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Chariot races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98474" y="4384251"/>
            <a:ext cx="2570736" cy="1200328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No females</a:t>
            </a:r>
          </a:p>
          <a:p>
            <a:pPr algn="ctr"/>
            <a:r>
              <a:rPr lang="en-US" sz="2400" dirty="0"/>
              <a:t>All nude athletes</a:t>
            </a:r>
          </a:p>
          <a:p>
            <a:pPr algn="ctr"/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413620" y="2966164"/>
            <a:ext cx="2537601" cy="83099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Javelin</a:t>
            </a:r>
          </a:p>
          <a:p>
            <a:pPr algn="ctr"/>
            <a:r>
              <a:rPr lang="en-US" sz="2400" dirty="0" smtClean="0"/>
              <a:t>Discus Throw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32770" y="4384094"/>
            <a:ext cx="2418451" cy="1200328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Cheating</a:t>
            </a:r>
          </a:p>
          <a:p>
            <a:pPr algn="ctr"/>
            <a:r>
              <a:rPr lang="en-US" sz="2400" dirty="0"/>
              <a:t>n</a:t>
            </a:r>
            <a:r>
              <a:rPr lang="en-US" sz="2400" dirty="0" smtClean="0"/>
              <a:t>ationalism</a:t>
            </a:r>
          </a:p>
          <a:p>
            <a:pPr algn="ctr"/>
            <a:r>
              <a:rPr lang="en-US" sz="2400" dirty="0" smtClean="0"/>
              <a:t>professionalism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225420" y="2945178"/>
            <a:ext cx="2537601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Swimming races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18148" y="4384094"/>
            <a:ext cx="2719014" cy="230832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Males &amp; females ? 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(inferred PK)</a:t>
            </a:r>
          </a:p>
          <a:p>
            <a:pPr algn="ctr"/>
            <a:endParaRPr lang="en-US" sz="2400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Wear clothes 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(background PK)</a:t>
            </a:r>
            <a:endParaRPr lang="en-US" sz="2400" dirty="0">
              <a:solidFill>
                <a:srgbClr val="FF0000"/>
              </a:solidFill>
            </a:endParaRPr>
          </a:p>
          <a:p>
            <a:pPr algn="ctr"/>
            <a:endParaRPr lang="en-US" sz="24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3532770" y="1352630"/>
            <a:ext cx="0" cy="53397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07656" y="1275722"/>
            <a:ext cx="0" cy="53397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89742" y="2754747"/>
            <a:ext cx="8748689" cy="1649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63856" y="843732"/>
            <a:ext cx="70615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Text markers:  unlike, alike, some/but also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85055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CAUSE/EFFECT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57162" y="2739653"/>
            <a:ext cx="462687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1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857162" y="3599939"/>
            <a:ext cx="462687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/>
              <a:t>2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938138" y="2762913"/>
            <a:ext cx="5797666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Tradition</a:t>
            </a:r>
            <a:r>
              <a:rPr lang="en-US" sz="2800" dirty="0" smtClean="0"/>
              <a:t> &gt; name &amp; torch/flame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938137" y="3599939"/>
            <a:ext cx="6820309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Can escape ordinary life </a:t>
            </a:r>
            <a:r>
              <a:rPr lang="en-US" sz="2400" dirty="0" smtClean="0"/>
              <a:t>&gt;</a:t>
            </a:r>
          </a:p>
          <a:p>
            <a:r>
              <a:rPr lang="en-US" sz="2400" dirty="0" smtClean="0"/>
              <a:t> identify with individual sacrifice &amp; enjoyment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44622" y="4607584"/>
            <a:ext cx="462687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/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4622" y="5665810"/>
            <a:ext cx="462687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/>
              <a:t>4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925598" y="4713319"/>
            <a:ext cx="6832848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National pride </a:t>
            </a:r>
            <a:r>
              <a:rPr lang="en-US" sz="2400" dirty="0" smtClean="0"/>
              <a:t>&gt; </a:t>
            </a:r>
          </a:p>
          <a:p>
            <a:r>
              <a:rPr lang="en-US" sz="2400" dirty="0" smtClean="0"/>
              <a:t>Individual victory = national victory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925598" y="5850476"/>
            <a:ext cx="5797666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Medal counts </a:t>
            </a:r>
            <a:r>
              <a:rPr lang="en-US" sz="2800" dirty="0" smtClean="0"/>
              <a:t>&gt; keep track of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869963" y="1975070"/>
            <a:ext cx="7888483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Why do people attend or watch the Olympics?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87" y="1892595"/>
            <a:ext cx="666068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??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3856" y="1076980"/>
            <a:ext cx="73243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Text markers:  several reasons why; another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91221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PROBLEM/SOLUTION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8474" y="2293230"/>
            <a:ext cx="3427158" cy="95410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(One problem) </a:t>
            </a:r>
          </a:p>
          <a:p>
            <a:r>
              <a:rPr lang="en-US" sz="2800" b="1" dirty="0" smtClean="0"/>
              <a:t>Big &amp; expensive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61347" y="3739678"/>
            <a:ext cx="2932330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Lose a lot of money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12093" y="2383517"/>
            <a:ext cx="3929861" cy="830997"/>
          </a:xfrm>
          <a:prstGeom prst="rect">
            <a:avLst/>
          </a:prstGeom>
          <a:solidFill>
            <a:schemeClr val="accent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Charge $ and use what’s already there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61347" y="4750526"/>
            <a:ext cx="2932330" cy="12003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Build tons of new buildings for a short time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63644" y="3818231"/>
            <a:ext cx="3621137" cy="830997"/>
          </a:xfrm>
          <a:prstGeom prst="rect">
            <a:avLst/>
          </a:prstGeom>
          <a:solidFill>
            <a:schemeClr val="accent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Charge fee for official sponsors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63643" y="5047442"/>
            <a:ext cx="3621137" cy="830997"/>
          </a:xfrm>
          <a:prstGeom prst="rect">
            <a:avLst/>
          </a:prstGeom>
          <a:solidFill>
            <a:schemeClr val="accent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Use buildings already there</a:t>
            </a:r>
          </a:p>
        </p:txBody>
      </p:sp>
      <p:cxnSp>
        <p:nvCxnSpPr>
          <p:cNvPr id="12" name="Straight Arrow Connector 11"/>
          <p:cNvCxnSpPr>
            <a:stCxn id="5" idx="3"/>
          </p:cNvCxnSpPr>
          <p:nvPr/>
        </p:nvCxnSpPr>
        <p:spPr>
          <a:xfrm>
            <a:off x="3793677" y="3970511"/>
            <a:ext cx="88646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793676" y="5376568"/>
            <a:ext cx="88646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925632" y="2704298"/>
            <a:ext cx="886461" cy="0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96844" y="1159593"/>
            <a:ext cx="74960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Text markers: one problem; solved by</a:t>
            </a:r>
            <a:r>
              <a:rPr lang="is-IS" sz="2800" dirty="0" smtClean="0"/>
              <a:t>… also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89691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Expository Text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err="1" smtClean="0"/>
              <a:t>Quickwrite</a:t>
            </a:r>
            <a:r>
              <a:rPr lang="en-US" sz="3200" dirty="0" smtClean="0"/>
              <a:t>: </a:t>
            </a:r>
          </a:p>
          <a:p>
            <a:r>
              <a:rPr lang="en-US" sz="3200" dirty="0" smtClean="0"/>
              <a:t>What are they and how do they make comprehension more difficult? </a:t>
            </a:r>
          </a:p>
          <a:p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70715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0710" y="136417"/>
            <a:ext cx="7556313" cy="1116106"/>
          </a:xfrm>
        </p:spPr>
        <p:txBody>
          <a:bodyPr/>
          <a:lstStyle/>
          <a:p>
            <a:r>
              <a:rPr lang="en-US" dirty="0" smtClean="0"/>
              <a:t>Big Ideas about Best Practices… (in Chapter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678" y="1496661"/>
            <a:ext cx="7556313" cy="475015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 CPS and Before/During/After framework</a:t>
            </a:r>
          </a:p>
          <a:p>
            <a:pPr lvl="1"/>
            <a:r>
              <a:rPr lang="en-US" sz="2600" b="1" dirty="0" smtClean="0"/>
              <a:t>BEFORE</a:t>
            </a:r>
            <a:r>
              <a:rPr lang="en-US" sz="2600" dirty="0" smtClean="0"/>
              <a:t>: Set a purpose, activate background knowledge </a:t>
            </a:r>
          </a:p>
          <a:p>
            <a:pPr lvl="1"/>
            <a:r>
              <a:rPr lang="en-US" sz="2600" b="1" dirty="0" smtClean="0"/>
              <a:t>DURING</a:t>
            </a:r>
            <a:r>
              <a:rPr lang="en-US" sz="2600" dirty="0" smtClean="0"/>
              <a:t>: Big ideas, infer, connect, visualize, question/wonder, analyze, synthesize</a:t>
            </a:r>
          </a:p>
          <a:p>
            <a:pPr lvl="1"/>
            <a:r>
              <a:rPr lang="en-US" sz="2600" b="1" dirty="0" smtClean="0"/>
              <a:t>AFTER</a:t>
            </a:r>
            <a:r>
              <a:rPr lang="en-US" sz="2600" dirty="0" smtClean="0"/>
              <a:t>: Organize, shape, reflect, revise, publish</a:t>
            </a:r>
          </a:p>
          <a:p>
            <a:r>
              <a:rPr lang="en-US" sz="2800" dirty="0" smtClean="0"/>
              <a:t> </a:t>
            </a:r>
            <a:r>
              <a:rPr lang="en-US" sz="2800" b="1" dirty="0" smtClean="0"/>
              <a:t>Think-aloud </a:t>
            </a:r>
            <a:r>
              <a:rPr lang="en-US" sz="2800" dirty="0" smtClean="0"/>
              <a:t>and modeling thinking strategies (define, show, give examples, </a:t>
            </a:r>
            <a:br>
              <a:rPr lang="en-US" sz="2800" dirty="0" smtClean="0"/>
            </a:br>
            <a:r>
              <a:rPr lang="en-US" sz="2800" dirty="0" smtClean="0"/>
              <a:t>when/why use) </a:t>
            </a:r>
          </a:p>
          <a:p>
            <a:r>
              <a:rPr lang="en-US" sz="2800" dirty="0" smtClean="0"/>
              <a:t> </a:t>
            </a:r>
            <a:r>
              <a:rPr lang="en-US" sz="2800" b="1" dirty="0" smtClean="0"/>
              <a:t>Gradual Release of Responsibility </a:t>
            </a:r>
          </a:p>
          <a:p>
            <a:pPr lvl="1"/>
            <a:r>
              <a:rPr lang="en-US" sz="2600" dirty="0" smtClean="0"/>
              <a:t>(I do &gt; We do &gt; You do) </a:t>
            </a:r>
          </a:p>
        </p:txBody>
      </p:sp>
      <p:graphicFrame>
        <p:nvGraphicFramePr>
          <p:cNvPr id="4" name="Group 30"/>
          <p:cNvGraphicFramePr>
            <a:graphicFrameLocks noGrp="1"/>
          </p:cNvGraphicFramePr>
          <p:nvPr/>
        </p:nvGraphicFramePr>
        <p:xfrm>
          <a:off x="7303724" y="2902697"/>
          <a:ext cx="1676400" cy="3662427"/>
        </p:xfrm>
        <a:graphic>
          <a:graphicData uri="http://schemas.openxmlformats.org/drawingml/2006/table">
            <a:tbl>
              <a:tblPr/>
              <a:tblGrid>
                <a:gridCol w="838200"/>
                <a:gridCol w="838200"/>
              </a:tblGrid>
              <a:tr h="758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The Teacher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The Students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I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You </a:t>
                      </a: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watch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I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You </a:t>
                      </a: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help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I help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You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do</a:t>
                      </a: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I watch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You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do</a:t>
                      </a: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</a:tbl>
          </a:graphicData>
        </a:graphic>
      </p:graphicFrame>
      <p:sp>
        <p:nvSpPr>
          <p:cNvPr id="5" name="Line 34"/>
          <p:cNvSpPr>
            <a:spLocks noChangeShapeType="1"/>
          </p:cNvSpPr>
          <p:nvPr/>
        </p:nvSpPr>
        <p:spPr bwMode="auto">
          <a:xfrm>
            <a:off x="8135714" y="2530084"/>
            <a:ext cx="0" cy="4176736"/>
          </a:xfrm>
          <a:prstGeom prst="line">
            <a:avLst/>
          </a:prstGeom>
          <a:noFill/>
          <a:ln w="38100">
            <a:solidFill>
              <a:srgbClr val="FF221C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4584</TotalTime>
  <Words>663</Words>
  <Application>Microsoft Macintosh PowerPoint</Application>
  <PresentationFormat>On-screen Show (4:3)</PresentationFormat>
  <Paragraphs>162</Paragraphs>
  <Slides>14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Advantage</vt:lpstr>
      <vt:lpstr>PowerPoint Presentation</vt:lpstr>
      <vt:lpstr>Objectives</vt:lpstr>
      <vt:lpstr>DESCRIPTION</vt:lpstr>
      <vt:lpstr>SEQUENCE  (Timeline and interesting fact) </vt:lpstr>
      <vt:lpstr>COMPARE/CONTRAST</vt:lpstr>
      <vt:lpstr>CAUSE/EFFECT</vt:lpstr>
      <vt:lpstr>PROBLEM/SOLUTION</vt:lpstr>
      <vt:lpstr>Expository Text Structures</vt:lpstr>
      <vt:lpstr>Big Ideas about Best Practices… (in Chapter 2)</vt:lpstr>
      <vt:lpstr>BEFORE Reading Strategies  </vt:lpstr>
      <vt:lpstr>DURING Reading Strategies  (or listening or viewing) </vt:lpstr>
      <vt:lpstr>Key Reading Strategies M+MDAAVISS</vt:lpstr>
      <vt:lpstr>AFTER Reading Strategies  </vt:lpstr>
      <vt:lpstr>Homework (on wiki) </vt:lpstr>
    </vt:vector>
  </TitlesOfParts>
  <Company>University of Rhode Island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Coiro</dc:creator>
  <cp:lastModifiedBy>Julie Coiro</cp:lastModifiedBy>
  <cp:revision>167</cp:revision>
  <cp:lastPrinted>2011-09-13T19:00:50Z</cp:lastPrinted>
  <dcterms:created xsi:type="dcterms:W3CDTF">2012-09-10T19:06:02Z</dcterms:created>
  <dcterms:modified xsi:type="dcterms:W3CDTF">2016-10-20T14:29:31Z</dcterms:modified>
</cp:coreProperties>
</file>